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97" r:id="rId2"/>
  </p:sldMasterIdLst>
  <p:notesMasterIdLst>
    <p:notesMasterId r:id="rId13"/>
  </p:notesMasterIdLst>
  <p:handoutMasterIdLst>
    <p:handoutMasterId r:id="rId14"/>
  </p:handoutMasterIdLst>
  <p:sldIdLst>
    <p:sldId id="525" r:id="rId3"/>
    <p:sldId id="827" r:id="rId4"/>
    <p:sldId id="843" r:id="rId5"/>
    <p:sldId id="829" r:id="rId6"/>
    <p:sldId id="831" r:id="rId7"/>
    <p:sldId id="841" r:id="rId8"/>
    <p:sldId id="837" r:id="rId9"/>
    <p:sldId id="840" r:id="rId10"/>
    <p:sldId id="838" r:id="rId11"/>
    <p:sldId id="842" r:id="rId12"/>
  </p:sldIdLst>
  <p:sldSz cx="9144000" cy="5143500" type="screen16x9"/>
  <p:notesSz cx="5149850" cy="9144000"/>
  <p:defaultTextStyle>
    <a:defPPr>
      <a:defRPr lang="en-US"/>
    </a:defPPr>
    <a:lvl1pPr marL="0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310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0620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5930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1240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6551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1859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7167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2475" algn="l" defTabSz="4553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4" userDrawn="1">
          <p15:clr>
            <a:srgbClr val="A4A3A4"/>
          </p15:clr>
        </p15:guide>
        <p15:guide id="2" pos="2290" userDrawn="1">
          <p15:clr>
            <a:srgbClr val="A4A3A4"/>
          </p15:clr>
        </p15:guide>
        <p15:guide id="3" orient="horz" pos="1575" userDrawn="1">
          <p15:clr>
            <a:srgbClr val="A4A3A4"/>
          </p15:clr>
        </p15:guide>
        <p15:guide id="4" orient="horz" pos="1756" userDrawn="1">
          <p15:clr>
            <a:srgbClr val="A4A3A4"/>
          </p15:clr>
        </p15:guide>
        <p15:guide id="5" orient="horz" pos="1325" userDrawn="1">
          <p15:clr>
            <a:srgbClr val="A4A3A4"/>
          </p15:clr>
        </p15:guide>
        <p15:guide id="6" orient="horz" pos="1643" userDrawn="1">
          <p15:clr>
            <a:srgbClr val="A4A3A4"/>
          </p15:clr>
        </p15:guide>
        <p15:guide id="7" orient="horz" pos="191" userDrawn="1">
          <p15:clr>
            <a:srgbClr val="A4A3A4"/>
          </p15:clr>
        </p15:guide>
        <p15:guide id="8" orient="horz" pos="276" userDrawn="1">
          <p15:clr>
            <a:srgbClr val="A4A3A4"/>
          </p15:clr>
        </p15:guide>
        <p15:guide id="10" orient="horz" pos="1212" userDrawn="1">
          <p15:clr>
            <a:srgbClr val="A4A3A4"/>
          </p15:clr>
        </p15:guide>
        <p15:guide id="11">
          <p15:clr>
            <a:srgbClr val="A4A3A4"/>
          </p15:clr>
        </p15:guide>
        <p15:guide id="12" pos="5616">
          <p15:clr>
            <a:srgbClr val="A4A3A4"/>
          </p15:clr>
        </p15:guide>
        <p15:guide id="13" pos="4921" userDrawn="1">
          <p15:clr>
            <a:srgbClr val="A4A3A4"/>
          </p15:clr>
        </p15:guide>
        <p15:guide id="14" pos="96">
          <p15:clr>
            <a:srgbClr val="A4A3A4"/>
          </p15:clr>
        </p15:guide>
        <p15:guide id="15" pos="240">
          <p15:clr>
            <a:srgbClr val="A4A3A4"/>
          </p15:clr>
        </p15:guide>
        <p15:guide id="16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162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ilton" initials="H" lastIdx="128" clrIdx="0">
    <p:extLst/>
  </p:cmAuthor>
  <p:cmAuthor id="2" name="ADMINIBM" initials="A" lastIdx="11" clrIdx="1">
    <p:extLst/>
  </p:cmAuthor>
  <p:cmAuthor id="3" name="Purcell" initials="P" lastIdx="23" clrIdx="2">
    <p:extLst/>
  </p:cmAuthor>
  <p:cmAuthor id="4" name="YUKO HAMASAKI" initials="YH" lastIdx="1" clrIdx="3">
    <p:extLst/>
  </p:cmAuthor>
  <p:cmAuthor id="5" name="Harish B" initials="A" lastIdx="17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1E5"/>
    <a:srgbClr val="FFB421"/>
    <a:srgbClr val="0AD2DD"/>
    <a:srgbClr val="FFCD7E"/>
    <a:srgbClr val="C0AEA3"/>
    <a:srgbClr val="988A80"/>
    <a:srgbClr val="D6CAEB"/>
    <a:srgbClr val="FFFFFF"/>
    <a:srgbClr val="B3A2C7"/>
    <a:srgbClr val="FFF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2" autoAdjust="0"/>
    <p:restoredTop sz="95369" autoAdjust="0"/>
  </p:normalViewPr>
  <p:slideViewPr>
    <p:cSldViewPr snapToGrid="0">
      <p:cViewPr>
        <p:scale>
          <a:sx n="110" d="100"/>
          <a:sy n="110" d="100"/>
        </p:scale>
        <p:origin x="211" y="144"/>
      </p:cViewPr>
      <p:guideLst>
        <p:guide orient="horz" pos="1484"/>
        <p:guide pos="2290"/>
        <p:guide orient="horz" pos="1575"/>
        <p:guide orient="horz" pos="1756"/>
        <p:guide orient="horz" pos="1325"/>
        <p:guide orient="horz" pos="1643"/>
        <p:guide orient="horz" pos="191"/>
        <p:guide orient="horz" pos="276"/>
        <p:guide orient="horz" pos="1212"/>
        <p:guide/>
        <p:guide pos="5616"/>
        <p:guide pos="4921"/>
        <p:guide pos="96"/>
        <p:guide pos="2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48" d="100"/>
          <a:sy n="148" d="100"/>
        </p:scale>
        <p:origin x="2552" y="-128"/>
      </p:cViewPr>
      <p:guideLst>
        <p:guide orient="horz" pos="2880"/>
        <p:guide pos="16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917354" y="1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919CF-F137-6148-BC20-5E9C5E22965B}" type="datetimeFigureOut">
              <a:rPr lang="en-US" smtClean="0"/>
              <a:pPr/>
              <a:t>7/11/2018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547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917354" y="8684547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3D9A8-2A3F-7841-BC03-CA30015A2A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94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7354" y="1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1CB3-D3FC-464C-8EE4-BB8A1F0AFE1E}" type="datetimeFigureOut">
              <a:rPr lang="en-US" smtClean="0"/>
              <a:pPr/>
              <a:t>7/11/2018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3075" y="684213"/>
            <a:ext cx="6096000" cy="3430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985" y="4343683"/>
            <a:ext cx="4119880" cy="4115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547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7354" y="8684547"/>
            <a:ext cx="2231602" cy="4566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C6D9B-8A55-9E41-95DD-28D8AC1A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2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7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14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71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28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850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417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5985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552" algn="l" defTabSz="4565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3075" y="684213"/>
            <a:ext cx="6096000" cy="3430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C6D9B-8A55-9E41-95DD-28D8AC1AF2C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5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072832CF-546F-7247-BC1D-318118F9ACA2}" type="slidenum">
              <a:rPr lang="en-US" altLang="en-US" smtClean="0">
                <a:latin typeface="Calibri" charset="0"/>
                <a:ea typeface="WenQuanYi Zen Hei Sharp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2</a:t>
            </a:fld>
            <a:endParaRPr lang="en-US" altLang="en-US">
              <a:latin typeface="Calibri" charset="0"/>
              <a:ea typeface="WenQuanYi Zen Hei Sharp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F83114-490B-7840-BB01-F065381223A7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2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06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7600D6E5-A2F5-9D4D-B192-68F2EBB56ADA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2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9" name="Text Box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85800" y="4297363"/>
            <a:ext cx="54768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3240" tIns="46800" rIns="9324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822CE0-5883-B74D-8994-6949E906851C}" type="slidenum">
              <a:rPr lang="en-US" altLang="x-none" sz="2200" smtClean="0">
                <a:solidFill>
                  <a:srgbClr val="7889FB"/>
                </a:solidFill>
                <a:latin typeface="Arial" charset="0"/>
                <a:ea typeface="MS Gothic" charset="-128"/>
              </a:rPr>
              <a:pPr algn="r" eaLnBrk="1" hangingPunct="1">
                <a:buSzPct val="100000"/>
                <a:defRPr/>
              </a:pPr>
              <a:t>2</a:t>
            </a:fld>
            <a:endParaRPr lang="en-US" altLang="x-none" sz="2200">
              <a:solidFill>
                <a:srgbClr val="7889FB"/>
              </a:solidFill>
              <a:latin typeface="Arial" charset="0"/>
              <a:ea typeface="MS Gothic" charset="-128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072832CF-546F-7247-BC1D-318118F9ACA2}" type="slidenum">
              <a:rPr lang="en-US" altLang="en-US" smtClean="0">
                <a:latin typeface="Calibri" charset="0"/>
                <a:ea typeface="WenQuanYi Zen Hei Sharp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US" altLang="en-US">
              <a:latin typeface="Calibri" charset="0"/>
              <a:ea typeface="WenQuanYi Zen Hei Sharp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F83114-490B-7840-BB01-F065381223A7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4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06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7600D6E5-A2F5-9D4D-B192-68F2EBB56ADA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4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9" name="Text Box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85800" y="4297363"/>
            <a:ext cx="54768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3240" tIns="46800" rIns="9324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822CE0-5883-B74D-8994-6949E906851C}" type="slidenum">
              <a:rPr lang="en-US" altLang="x-none" sz="2200" smtClean="0">
                <a:solidFill>
                  <a:srgbClr val="7889FB"/>
                </a:solidFill>
                <a:latin typeface="Arial" charset="0"/>
                <a:ea typeface="MS Gothic" charset="-128"/>
              </a:rPr>
              <a:pPr algn="r" eaLnBrk="1" hangingPunct="1">
                <a:buSzPct val="100000"/>
                <a:defRPr/>
              </a:pPr>
              <a:t>4</a:t>
            </a:fld>
            <a:endParaRPr lang="en-US" altLang="x-none" sz="2200">
              <a:solidFill>
                <a:srgbClr val="7889FB"/>
              </a:solidFill>
              <a:latin typeface="Arial" charset="0"/>
              <a:ea typeface="MS Gothic" charset="-128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072832CF-546F-7247-BC1D-318118F9ACA2}" type="slidenum">
              <a:rPr lang="en-US" altLang="en-US" smtClean="0">
                <a:latin typeface="Calibri" charset="0"/>
                <a:ea typeface="WenQuanYi Zen Hei Sharp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5</a:t>
            </a:fld>
            <a:endParaRPr lang="en-US" altLang="en-US">
              <a:latin typeface="Calibri" charset="0"/>
              <a:ea typeface="WenQuanYi Zen Hei Sharp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F83114-490B-7840-BB01-F065381223A7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5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06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7600D6E5-A2F5-9D4D-B192-68F2EBB56ADA}" type="slidenum">
              <a:rPr lang="en-US" altLang="x-none" sz="1200" smtClean="0">
                <a:solidFill>
                  <a:srgbClr val="000000"/>
                </a:solidFill>
                <a:latin typeface="Times New Roman" charset="0"/>
                <a:ea typeface="MS Gothic" charset="-128"/>
              </a:rPr>
              <a:pPr algn="r" eaLnBrk="1" hangingPunct="1">
                <a:buSzPct val="100000"/>
                <a:defRPr/>
              </a:pPr>
              <a:t>5</a:t>
            </a:fld>
            <a:endParaRPr lang="en-US" altLang="x-none" sz="1200">
              <a:solidFill>
                <a:srgbClr val="000000"/>
              </a:solidFill>
              <a:latin typeface="Times New Roman" charset="0"/>
              <a:ea typeface="MS Gothic" charset="-128"/>
            </a:endParaRPr>
          </a:p>
        </p:txBody>
      </p:sp>
      <p:sp>
        <p:nvSpPr>
          <p:cNvPr id="4099" name="Text Box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85800" y="4297363"/>
            <a:ext cx="54768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3240" tIns="46800" rIns="9324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39822CE0-5883-B74D-8994-6949E906851C}" type="slidenum">
              <a:rPr lang="en-US" altLang="x-none" sz="2200" smtClean="0">
                <a:solidFill>
                  <a:srgbClr val="7889FB"/>
                </a:solidFill>
                <a:latin typeface="Arial" charset="0"/>
                <a:ea typeface="MS Gothic" charset="-128"/>
              </a:rPr>
              <a:pPr algn="r" eaLnBrk="1" hangingPunct="1">
                <a:buSzPct val="100000"/>
                <a:defRPr/>
              </a:pPr>
              <a:t>5</a:t>
            </a:fld>
            <a:endParaRPr lang="en-US" altLang="x-none" sz="2200">
              <a:solidFill>
                <a:srgbClr val="7889FB"/>
              </a:solidFill>
              <a:latin typeface="Arial" charset="0"/>
              <a:ea typeface="MS Gothic" charset="-128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1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546" y="1643181"/>
            <a:ext cx="8407401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8546" y="2805546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4" name="Holder 6"/>
          <p:cNvSpPr>
            <a:spLocks noGrp="1"/>
          </p:cNvSpPr>
          <p:nvPr>
            <p:ph type="sldNum" sz="quarter" idx="10"/>
          </p:nvPr>
        </p:nvSpPr>
        <p:spPr>
          <a:xfrm>
            <a:off x="274435" y="4874722"/>
            <a:ext cx="391885" cy="153888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Holder 4"/>
          <p:cNvSpPr>
            <a:spLocks noGrp="1"/>
          </p:cNvSpPr>
          <p:nvPr>
            <p:ph type="ftr" sz="quarter" idx="3"/>
          </p:nvPr>
        </p:nvSpPr>
        <p:spPr>
          <a:xfrm>
            <a:off x="7680959" y="4876998"/>
            <a:ext cx="1188605" cy="153888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defRPr/>
            </a:pPr>
            <a:endParaRPr lang="en-US" altLang="en-US" sz="14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5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7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8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47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798" y="266124"/>
            <a:ext cx="8375650" cy="400110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4435" y="1625745"/>
            <a:ext cx="7928610" cy="215444"/>
          </a:xfrm>
        </p:spPr>
        <p:txBody>
          <a:bodyPr lIns="0" tIns="0" rIns="0" bIns="0"/>
          <a:lstStyle>
            <a:lvl1pPr marL="182880" indent="-182880">
              <a:buFont typeface="Wingdings" charset="2"/>
              <a:buChar char="§"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Rectangle 55"/>
          <p:cNvSpPr>
            <a:spLocks noGrp="1" noChangeArrowheads="1"/>
          </p:cNvSpPr>
          <p:nvPr>
            <p:ph type="dt" sz="half" idx="12"/>
          </p:nvPr>
        </p:nvSpPr>
        <p:spPr>
          <a:xfrm>
            <a:off x="561068" y="4594224"/>
            <a:ext cx="2345418" cy="33700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B1B82-DAD4-604D-A3E5-E35ED7D5C7B3}" type="datetime3">
              <a:rPr lang="en-US" altLang="en-US" smtClean="0"/>
              <a:t>11 July 2018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901" y="266124"/>
            <a:ext cx="8375650" cy="400110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77901" y="1183005"/>
            <a:ext cx="39776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5" name="Rectangle 55"/>
          <p:cNvSpPr>
            <a:spLocks noGrp="1" noChangeArrowheads="1"/>
          </p:cNvSpPr>
          <p:nvPr>
            <p:ph type="dt" sz="half" idx="12"/>
          </p:nvPr>
        </p:nvSpPr>
        <p:spPr>
          <a:xfrm>
            <a:off x="675369" y="4594225"/>
            <a:ext cx="2427060" cy="33700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61434-4033-3E4D-ABCA-46083FC15AB2}" type="datetime3">
              <a:rPr lang="en-US" altLang="en-US" smtClean="0"/>
              <a:t>11 July 2018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/>
          <p:cNvSpPr>
            <a:spLocks noGrp="1"/>
          </p:cNvSpPr>
          <p:nvPr>
            <p:ph type="title"/>
          </p:nvPr>
        </p:nvSpPr>
        <p:spPr>
          <a:xfrm>
            <a:off x="274435" y="269059"/>
            <a:ext cx="8375650" cy="400110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Rectangle 55"/>
          <p:cNvSpPr>
            <a:spLocks noGrp="1" noChangeArrowheads="1"/>
          </p:cNvSpPr>
          <p:nvPr>
            <p:ph type="dt" sz="half" idx="12"/>
          </p:nvPr>
        </p:nvSpPr>
        <p:spPr>
          <a:xfrm>
            <a:off x="626382" y="4626882"/>
            <a:ext cx="2802618" cy="28801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C2AE6-24E9-1B41-8961-411740EB06F4}" type="datetime3">
              <a:rPr lang="en-US" altLang="en-US" smtClean="0"/>
              <a:t>11 July 2018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628568" y="4767262"/>
            <a:ext cx="2055942" cy="2726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xfrm>
            <a:off x="6457109" y="4767262"/>
            <a:ext cx="2055942" cy="2726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3A7128E-F362-7C48-B4E0-6C2CD73EA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93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1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1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4435" y="1625745"/>
            <a:ext cx="79286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A6A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0" name="Holder 2"/>
          <p:cNvSpPr>
            <a:spLocks noGrp="1"/>
          </p:cNvSpPr>
          <p:nvPr>
            <p:ph type="title"/>
          </p:nvPr>
        </p:nvSpPr>
        <p:spPr>
          <a:xfrm>
            <a:off x="274435" y="274435"/>
            <a:ext cx="837565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A6A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274434" y="4869064"/>
            <a:ext cx="227013" cy="27443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310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0620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5930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1240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6551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1859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7167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42475" algn="l" defTabSz="45531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BDE34-E9B5-E04F-B662-69720E4BCB53}" type="slidenum">
              <a:rPr lang="en-US" sz="6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600" b="0" i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911" r:id="rId5"/>
  </p:sldLayoutIdLst>
  <p:hf hdr="0" ftr="0" dt="0"/>
  <p:txStyles>
    <p:titleStyle>
      <a:lvl1pPr>
        <a:defRPr b="0" i="1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>
        <a:defRPr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5310">
        <a:defRPr>
          <a:latin typeface="+mn-lt"/>
          <a:ea typeface="+mn-ea"/>
          <a:cs typeface="+mn-cs"/>
        </a:defRPr>
      </a:lvl2pPr>
      <a:lvl3pPr marL="910620">
        <a:defRPr>
          <a:latin typeface="+mn-lt"/>
          <a:ea typeface="+mn-ea"/>
          <a:cs typeface="+mn-cs"/>
        </a:defRPr>
      </a:lvl3pPr>
      <a:lvl4pPr marL="1365930">
        <a:defRPr>
          <a:latin typeface="+mn-lt"/>
          <a:ea typeface="+mn-ea"/>
          <a:cs typeface="+mn-cs"/>
        </a:defRPr>
      </a:lvl4pPr>
      <a:lvl5pPr marL="1821240">
        <a:defRPr>
          <a:latin typeface="+mn-lt"/>
          <a:ea typeface="+mn-ea"/>
          <a:cs typeface="+mn-cs"/>
        </a:defRPr>
      </a:lvl5pPr>
      <a:lvl6pPr marL="2276551">
        <a:defRPr>
          <a:latin typeface="+mn-lt"/>
          <a:ea typeface="+mn-ea"/>
          <a:cs typeface="+mn-cs"/>
        </a:defRPr>
      </a:lvl6pPr>
      <a:lvl7pPr marL="2731859">
        <a:defRPr>
          <a:latin typeface="+mn-lt"/>
          <a:ea typeface="+mn-ea"/>
          <a:cs typeface="+mn-cs"/>
        </a:defRPr>
      </a:lvl7pPr>
      <a:lvl8pPr marL="3187167">
        <a:defRPr>
          <a:latin typeface="+mn-lt"/>
          <a:ea typeface="+mn-ea"/>
          <a:cs typeface="+mn-cs"/>
        </a:defRPr>
      </a:lvl8pPr>
      <a:lvl9pPr marL="364247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5310">
        <a:defRPr>
          <a:latin typeface="+mn-lt"/>
          <a:ea typeface="+mn-ea"/>
          <a:cs typeface="+mn-cs"/>
        </a:defRPr>
      </a:lvl2pPr>
      <a:lvl3pPr marL="910620">
        <a:defRPr>
          <a:latin typeface="+mn-lt"/>
          <a:ea typeface="+mn-ea"/>
          <a:cs typeface="+mn-cs"/>
        </a:defRPr>
      </a:lvl3pPr>
      <a:lvl4pPr marL="1365930">
        <a:defRPr>
          <a:latin typeface="+mn-lt"/>
          <a:ea typeface="+mn-ea"/>
          <a:cs typeface="+mn-cs"/>
        </a:defRPr>
      </a:lvl4pPr>
      <a:lvl5pPr marL="1821240">
        <a:defRPr>
          <a:latin typeface="+mn-lt"/>
          <a:ea typeface="+mn-ea"/>
          <a:cs typeface="+mn-cs"/>
        </a:defRPr>
      </a:lvl5pPr>
      <a:lvl6pPr marL="2276551">
        <a:defRPr>
          <a:latin typeface="+mn-lt"/>
          <a:ea typeface="+mn-ea"/>
          <a:cs typeface="+mn-cs"/>
        </a:defRPr>
      </a:lvl6pPr>
      <a:lvl7pPr marL="2731859">
        <a:defRPr>
          <a:latin typeface="+mn-lt"/>
          <a:ea typeface="+mn-ea"/>
          <a:cs typeface="+mn-cs"/>
        </a:defRPr>
      </a:lvl7pPr>
      <a:lvl8pPr marL="3187167">
        <a:defRPr>
          <a:latin typeface="+mn-lt"/>
          <a:ea typeface="+mn-ea"/>
          <a:cs typeface="+mn-cs"/>
        </a:defRPr>
      </a:lvl8pPr>
      <a:lvl9pPr marL="3642475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C4E3D-873C-B349-82A3-2087F18ADA69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D4F8F-A058-2D4C-9828-7271ADBF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7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435" y="4702441"/>
            <a:ext cx="432214" cy="16742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381000" y="2628362"/>
            <a:ext cx="7175654" cy="1492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914400"/>
            <a:r>
              <a:rPr lang="en-US" sz="4500" b="1" dirty="0">
                <a:solidFill>
                  <a:schemeClr val="bg1"/>
                </a:solidFill>
              </a:rPr>
              <a:t>Intern Project</a:t>
            </a:r>
          </a:p>
          <a:p>
            <a:pPr defTabSz="914400"/>
            <a:r>
              <a:rPr lang="en-IN" sz="2000" b="1" dirty="0">
                <a:solidFill>
                  <a:schemeClr val="bg1"/>
                </a:solidFill>
              </a:rPr>
              <a:t>Declarative Multi-Tier Application Patterns in ICDS</a:t>
            </a:r>
            <a:endParaRPr lang="en-US" sz="2000" b="1" dirty="0">
              <a:solidFill>
                <a:schemeClr val="bg1"/>
              </a:solidFill>
            </a:endParaRPr>
          </a:p>
          <a:p>
            <a:pPr defTabSz="914400"/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CA13D-4167-4653-A480-D1EF79DE90F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3A7128E-F362-7C48-B4E0-6C2CD73EA0D8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AE561-A229-4E6E-9F3C-FC6547EE4EBA}"/>
              </a:ext>
            </a:extLst>
          </p:cNvPr>
          <p:cNvSpPr txBox="1"/>
          <p:nvPr/>
        </p:nvSpPr>
        <p:spPr>
          <a:xfrm>
            <a:off x="3413702" y="2146370"/>
            <a:ext cx="2772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accent2">
                    <a:lumMod val="75000"/>
                  </a:schemeClr>
                </a:solidFill>
              </a:rPr>
              <a:t>THANK YOU </a:t>
            </a:r>
          </a:p>
          <a:p>
            <a:pPr algn="ctr"/>
            <a:r>
              <a:rPr lang="en-IN" sz="40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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7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469040" y="566999"/>
            <a:ext cx="6032112" cy="29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x-none" sz="1350" b="1">
                <a:solidFill>
                  <a:srgbClr val="00477A"/>
                </a:solidFill>
                <a:latin typeface="Arial" charset="0"/>
                <a:ea typeface="MS PGothic" charset="-128"/>
                <a:cs typeface="MS PGothic" charset="-128"/>
              </a:rPr>
              <a:t> </a:t>
            </a: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52400" y="1000207"/>
            <a:ext cx="8532099" cy="321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x-none" sz="1200" i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Automation of provisioning through IBM patterns has been one of the key value add and differentiator for ICDS offering. </a:t>
            </a:r>
          </a:p>
          <a:p>
            <a:r>
              <a:rPr lang="en-US" altLang="x-none" sz="1200" dirty="0">
                <a:latin typeface="Arial" charset="0"/>
                <a:ea typeface="Arial" charset="0"/>
                <a:cs typeface="Arial" charset="0"/>
              </a:rPr>
              <a:t>The key objective of Extreme Blue program is to explore the complex automation and enable cognitive capabilities for ICDS Standard patterns. </a:t>
            </a:r>
          </a:p>
          <a:p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Objective : Multi-Tier Application Pattern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x-none" sz="1100" dirty="0">
                <a:latin typeface="Arial" charset="0"/>
                <a:ea typeface="Arial" charset="0"/>
                <a:cs typeface="Arial" charset="0"/>
              </a:rPr>
              <a:t>Development of Multi-Tier Application patterns for enterprise applications in ICDS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x-none" sz="1100" dirty="0">
                <a:latin typeface="Arial" charset="0"/>
                <a:ea typeface="Arial" charset="0"/>
                <a:cs typeface="Arial" charset="0"/>
              </a:rPr>
              <a:t>Development of a generic framework for deployment of multi tier application patterns </a:t>
            </a:r>
          </a:p>
          <a:p>
            <a:pPr marL="171450" indent="-171450">
              <a:buFont typeface="Arial" charset="0"/>
              <a:buChar char="•"/>
            </a:pPr>
            <a:endParaRPr lang="en-US" altLang="x-none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6290443" y="4874119"/>
            <a:ext cx="1599992" cy="15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r" eaLnBrk="1" hangingPunct="1">
              <a:buSzPct val="100000"/>
              <a:defRPr/>
            </a:pPr>
            <a:fld id="{5B177C0C-D4FC-C04F-89E5-30DD3D7AEA84}" type="slidenum">
              <a:rPr lang="en-US" altLang="x-none" sz="600">
                <a:solidFill>
                  <a:srgbClr val="7889FB"/>
                </a:solidFill>
                <a:latin typeface="Arial" charset="0"/>
                <a:ea typeface="MS Gothic" charset="-128"/>
              </a:rPr>
              <a:pPr algn="r" eaLnBrk="1" hangingPunct="1">
                <a:buSzPct val="100000"/>
                <a:defRPr/>
              </a:pPr>
              <a:t>2</a:t>
            </a:fld>
            <a:endParaRPr lang="en-US" altLang="x-none" sz="600">
              <a:solidFill>
                <a:srgbClr val="7889FB"/>
              </a:solidFill>
              <a:latin typeface="Arial" charset="0"/>
              <a:ea typeface="MS Gothic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Objective </a:t>
            </a:r>
            <a:r>
              <a:rPr lang="mr-IN" sz="2400" kern="0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 Extreme Blue Program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6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F4C9B-3BD2-4E5A-94B9-156F442E4D2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3A7128E-F362-7C48-B4E0-6C2CD73EA0D8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76580D-4A7C-4DC2-80F6-969CCA392117}"/>
              </a:ext>
            </a:extLst>
          </p:cNvPr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IN" sz="2400" kern="0" dirty="0">
                <a:solidFill>
                  <a:schemeClr val="accent2">
                    <a:lumMod val="75000"/>
                  </a:schemeClr>
                </a:solidFill>
              </a:rPr>
              <a:t>Sample 3-tier Application 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D8CC66-C5B4-49DA-8FB9-439AA09E218A}"/>
              </a:ext>
            </a:extLst>
          </p:cNvPr>
          <p:cNvSpPr/>
          <p:nvPr/>
        </p:nvSpPr>
        <p:spPr>
          <a:xfrm>
            <a:off x="3650667" y="1004451"/>
            <a:ext cx="1821873" cy="78725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Presentation Tier (Web)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709960-A2D7-47F2-9EB5-BF298DB31FBD}"/>
              </a:ext>
            </a:extLst>
          </p:cNvPr>
          <p:cNvSpPr/>
          <p:nvPr/>
        </p:nvSpPr>
        <p:spPr>
          <a:xfrm>
            <a:off x="3650666" y="2379151"/>
            <a:ext cx="1821873" cy="78725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Tier (App)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BA642A-86D5-4A22-9A1F-D75E77E9960C}"/>
              </a:ext>
            </a:extLst>
          </p:cNvPr>
          <p:cNvSpPr/>
          <p:nvPr/>
        </p:nvSpPr>
        <p:spPr>
          <a:xfrm>
            <a:off x="3650666" y="3776796"/>
            <a:ext cx="1821873" cy="78725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Tier</a:t>
            </a:r>
          </a:p>
          <a:p>
            <a:pPr algn="ctr"/>
            <a:r>
              <a:rPr lang="en-IN" dirty="0"/>
              <a:t>(Database)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BB5B56F9-9D94-42BD-AC5F-58EC26CE3A47}"/>
              </a:ext>
            </a:extLst>
          </p:cNvPr>
          <p:cNvSpPr/>
          <p:nvPr/>
        </p:nvSpPr>
        <p:spPr>
          <a:xfrm>
            <a:off x="4495791" y="1820643"/>
            <a:ext cx="45719" cy="529572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59B4AE2D-415C-447D-A1E5-BCAAEA783B25}"/>
              </a:ext>
            </a:extLst>
          </p:cNvPr>
          <p:cNvSpPr/>
          <p:nvPr/>
        </p:nvSpPr>
        <p:spPr>
          <a:xfrm>
            <a:off x="4504795" y="3189352"/>
            <a:ext cx="45719" cy="564499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3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7714" y="1104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PoC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- Multi-Tier Patterns in ICDS (vRA based)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0450" y="352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85256" y="640213"/>
            <a:ext cx="18511" cy="4458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7714" y="2581275"/>
            <a:ext cx="8762461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21243" y="519674"/>
            <a:ext cx="3827504" cy="31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1600" i="1" dirty="0">
                <a:solidFill>
                  <a:srgbClr val="0070C0"/>
                </a:solidFill>
              </a:rPr>
              <a:t>Provisioning of Multi-Tier Patterns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0528" y="1886077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 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70685" y="1886077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3808" y="1886077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Windows 2012</a:t>
            </a:r>
          </a:p>
        </p:txBody>
      </p:sp>
      <p:cxnSp>
        <p:nvCxnSpPr>
          <p:cNvPr id="20" name="Straight Arrow Connector 19"/>
          <p:cNvCxnSpPr>
            <a:stCxn id="11" idx="3"/>
            <a:endCxn id="16" idx="1"/>
          </p:cNvCxnSpPr>
          <p:nvPr/>
        </p:nvCxnSpPr>
        <p:spPr>
          <a:xfrm>
            <a:off x="1692464" y="2076577"/>
            <a:ext cx="27822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>
            <a:off x="2722621" y="2076577"/>
            <a:ext cx="3011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57714" y="923273"/>
            <a:ext cx="4028536" cy="94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Use-Case: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Deployment of patterns with more than one Operating System.</a:t>
            </a:r>
          </a:p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Applicability: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Base Infrastructure for applications, Cluster Patterns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4900910" y="519674"/>
            <a:ext cx="3997032" cy="31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1600" i="1" dirty="0">
                <a:solidFill>
                  <a:srgbClr val="0070C0"/>
                </a:solidFill>
              </a:rPr>
              <a:t>Provisioning of Multi-Tier Patterns in ICDS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4499681" y="904223"/>
            <a:ext cx="4028536" cy="94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Use-Case: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Deployment of patterns with more than one Operating System and performing all ICDS post provisioning capabilities including Chef-Automation and backend registrations integrations etc.  </a:t>
            </a:r>
          </a:p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Applicability: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App Ready Infrastructure for applications, Development Stacks such as WISA, LAMP etc.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53715" y="2047451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83872" y="2047451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36995" y="2047451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Windows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05651" y="2237951"/>
            <a:ext cx="27822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35808" y="2237951"/>
            <a:ext cx="3011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53715" y="1895051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Agents, MW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85830" y="1892840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Agents, MW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336995" y="1902031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Agents, MW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150018" y="2712921"/>
            <a:ext cx="4085219" cy="31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1600" i="1" dirty="0">
                <a:solidFill>
                  <a:srgbClr val="0070C0"/>
                </a:solidFill>
              </a:rPr>
              <a:t>Provisioning of Multi-Tier Application Patterns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81617" y="3025814"/>
            <a:ext cx="4028536" cy="94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Use-Case: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Single click application deployment. Deployment of Multiple OS, ICDS automation, integrations and the application components. </a:t>
            </a:r>
          </a:p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Applicability: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Deploy simple web applications.</a:t>
            </a:r>
          </a:p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53478" y="4392395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783635" y="4392395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36758" y="4392395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Windows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505414" y="4582895"/>
            <a:ext cx="27822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535571" y="4582895"/>
            <a:ext cx="3011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53478" y="423999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84749" y="424841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36758" y="424697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53478" y="4096814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Database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753478" y="394662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DB Tables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775232" y="392837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App Code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785345" y="408839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App Server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840072" y="4093255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Server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840072" y="3943066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Code</a:t>
            </a:r>
          </a:p>
        </p:txBody>
      </p: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4730665" y="2717558"/>
            <a:ext cx="4085219" cy="31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1600" i="1" dirty="0">
                <a:solidFill>
                  <a:srgbClr val="0070C0"/>
                </a:solidFill>
              </a:rPr>
              <a:t>Provisioning of </a:t>
            </a:r>
            <a:r>
              <a:rPr lang="en-US" altLang="en-US" sz="1600" i="1">
                <a:solidFill>
                  <a:srgbClr val="0070C0"/>
                </a:solidFill>
              </a:rPr>
              <a:t>Multi-Tier Application </a:t>
            </a:r>
            <a:r>
              <a:rPr lang="en-US" altLang="en-US" sz="1600" i="1" dirty="0">
                <a:solidFill>
                  <a:srgbClr val="0070C0"/>
                </a:solidFill>
              </a:rPr>
              <a:t>Patterns</a:t>
            </a: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4662264" y="3030451"/>
            <a:ext cx="4028536" cy="94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Use-Case: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Single click application deployment with interdependencies. Deployment of complex applications using vRA in ICDS.. </a:t>
            </a:r>
          </a:p>
          <a:p>
            <a:r>
              <a:rPr lang="en-US" altLang="en-US" sz="900" b="1" dirty="0">
                <a:latin typeface="Arial" charset="0"/>
                <a:ea typeface="Arial" charset="0"/>
                <a:cs typeface="Arial" charset="0"/>
              </a:rPr>
              <a:t>Applicability: </a:t>
            </a:r>
            <a:r>
              <a:rPr lang="en-US" altLang="en-US" sz="900" dirty="0">
                <a:latin typeface="Arial" charset="0"/>
                <a:ea typeface="Arial" charset="0"/>
                <a:cs typeface="Arial" charset="0"/>
              </a:rPr>
              <a:t>Deploy complex applications.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4111" y="439703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364268" y="439703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17391" y="439703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Windows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086047" y="4587539"/>
            <a:ext cx="27822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116204" y="4587539"/>
            <a:ext cx="3011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334111" y="424463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365382" y="425305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417391" y="425161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334111" y="4101458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Database</a:t>
            </a:r>
            <a:endParaRPr lang="en-US" sz="800" dirty="0"/>
          </a:p>
        </p:txBody>
      </p:sp>
      <p:sp>
        <p:nvSpPr>
          <p:cNvPr id="69" name="Rectangle 68"/>
          <p:cNvSpPr/>
          <p:nvPr/>
        </p:nvSpPr>
        <p:spPr>
          <a:xfrm>
            <a:off x="5334111" y="395126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DB Tables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367295" y="393301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App Code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365978" y="409303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App Server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20705" y="409789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420705" y="3947710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Code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086047" y="4160819"/>
            <a:ext cx="27822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089857" y="4004609"/>
            <a:ext cx="27822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139170" y="4007829"/>
            <a:ext cx="27822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7139170" y="4144399"/>
            <a:ext cx="27822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5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6" grpId="0" animBg="1"/>
      <p:bldP spid="17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23" grpId="0" animBg="1"/>
      <p:bldP spid="35" grpId="0" animBg="1"/>
      <p:bldP spid="36" grpId="0" animBg="1"/>
      <p:bldP spid="37" grpId="0"/>
      <p:bldP spid="39" grpId="0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  <p:bldP spid="60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469040" y="566999"/>
            <a:ext cx="6032112" cy="29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altLang="x-none" sz="1350" b="1">
                <a:solidFill>
                  <a:srgbClr val="00477A"/>
                </a:solidFill>
                <a:latin typeface="Arial" charset="0"/>
                <a:ea typeface="MS PGothic" charset="-128"/>
                <a:cs typeface="MS PGothic" charset="-128"/>
              </a:rPr>
              <a:t> </a:t>
            </a: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19046" y="715807"/>
            <a:ext cx="8532099" cy="91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x-none" sz="1200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Challenges of Multi-Tier Application Patterns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 have dependencies between the server components.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 deployment sequencing, needs back and forth deployment on servers in sequence.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Realizing the problem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7714" y="3350835"/>
            <a:ext cx="8532099" cy="159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491" tIns="35095" rIns="67491" bIns="35095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charset="0"/>
                <a:ea typeface="WenQuanYi Zen Hei Sharp" charset="0"/>
                <a:cs typeface="WenQuanYi Zen Hei Sharp" charset="0"/>
              </a:defRPr>
            </a:lvl9pPr>
          </a:lstStyle>
          <a:p>
            <a:r>
              <a:rPr lang="en-US" altLang="x-none" sz="1200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solution to overcome this challenge is to develop a vRO Workflow for each Application Pattern.</a:t>
            </a:r>
          </a:p>
          <a:p>
            <a:r>
              <a:rPr lang="en-US" altLang="x-none" sz="12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would cost around 80-200 hours on development efforts of such Workflow.</a:t>
            </a:r>
          </a:p>
          <a:p>
            <a:endParaRPr lang="en-US" altLang="x-none" sz="1200" i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x-none" sz="1200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Developed a </a:t>
            </a:r>
            <a:r>
              <a:rPr lang="en-US" altLang="x-none" sz="1400" b="1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framework solution</a:t>
            </a:r>
            <a:r>
              <a:rPr lang="en-US" altLang="x-none" sz="1200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where the multi-tier application patterns be provisioned without development of vRO workflow.</a:t>
            </a:r>
          </a:p>
          <a:p>
            <a:r>
              <a:rPr lang="en-US" altLang="x-none" sz="1200" i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framework comprises of defining the application dependencies in a table [declarative model].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1208" y="264184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9" name="Rectangle 8"/>
          <p:cNvSpPr/>
          <p:nvPr/>
        </p:nvSpPr>
        <p:spPr>
          <a:xfrm>
            <a:off x="3091365" y="264184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RHEL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44488" y="2641849"/>
            <a:ext cx="751936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Windows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3144" y="2820919"/>
            <a:ext cx="2782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43301" y="2820919"/>
            <a:ext cx="301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61208" y="247801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92479" y="248643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44488" y="248499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61208" y="2334838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MySQL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61208" y="218464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EmployeeDB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3082962" y="216639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Deploy  app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93075" y="232641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Tomcat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7802" y="2331279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http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47802" y="2181090"/>
            <a:ext cx="751936" cy="152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Config</a:t>
            </a:r>
            <a:r>
              <a:rPr lang="en-US" sz="800" dirty="0"/>
              <a:t> http</a:t>
            </a:r>
          </a:p>
        </p:txBody>
      </p:sp>
      <p:sp>
        <p:nvSpPr>
          <p:cNvPr id="3" name="Punched Tape 2"/>
          <p:cNvSpPr/>
          <p:nvPr/>
        </p:nvSpPr>
        <p:spPr>
          <a:xfrm>
            <a:off x="6069330" y="2164406"/>
            <a:ext cx="1588770" cy="765559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Application Launches </a:t>
            </a:r>
            <a:r>
              <a:rPr lang="mr-IN" sz="1100" dirty="0"/>
              <a:t>–</a:t>
            </a:r>
            <a:r>
              <a:rPr lang="en-US" sz="1100" dirty="0"/>
              <a:t> Hello World</a:t>
            </a:r>
          </a:p>
        </p:txBody>
      </p:sp>
      <p:cxnSp>
        <p:nvCxnSpPr>
          <p:cNvPr id="7" name="Straight Arrow Connector 6"/>
          <p:cNvCxnSpPr>
            <a:stCxn id="19" idx="1"/>
            <a:endCxn id="17" idx="3"/>
          </p:cNvCxnSpPr>
          <p:nvPr/>
        </p:nvCxnSpPr>
        <p:spPr>
          <a:xfrm flipH="1" flipV="1">
            <a:off x="2813144" y="2260849"/>
            <a:ext cx="279931" cy="141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18" idx="1"/>
          </p:cNvCxnSpPr>
          <p:nvPr/>
        </p:nvCxnSpPr>
        <p:spPr>
          <a:xfrm flipV="1">
            <a:off x="2813144" y="2242599"/>
            <a:ext cx="269818" cy="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3"/>
            <a:endCxn id="21" idx="1"/>
          </p:cNvCxnSpPr>
          <p:nvPr/>
        </p:nvCxnSpPr>
        <p:spPr>
          <a:xfrm>
            <a:off x="3834898" y="2242599"/>
            <a:ext cx="312904" cy="1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3"/>
            <a:endCxn id="3" idx="1"/>
          </p:cNvCxnSpPr>
          <p:nvPr/>
        </p:nvCxnSpPr>
        <p:spPr>
          <a:xfrm>
            <a:off x="4899738" y="2257290"/>
            <a:ext cx="1169592" cy="28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408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632E3-F0B7-4CD8-A56E-C5822058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37" y="824014"/>
            <a:ext cx="1193423" cy="1695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2E150-6951-4C0C-8BD3-16E633D8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34" y="2653810"/>
            <a:ext cx="1193423" cy="1695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14EF8-EB4F-4A91-9430-6E5D4A61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543" y="797984"/>
            <a:ext cx="1193423" cy="1695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0D9862-58B6-49FA-825F-37EA10B7D054}"/>
              </a:ext>
            </a:extLst>
          </p:cNvPr>
          <p:cNvSpPr txBox="1"/>
          <p:nvPr/>
        </p:nvSpPr>
        <p:spPr>
          <a:xfrm>
            <a:off x="795379" y="604049"/>
            <a:ext cx="109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022C9-0690-425A-93A1-050411D34009}"/>
              </a:ext>
            </a:extLst>
          </p:cNvPr>
          <p:cNvSpPr txBox="1"/>
          <p:nvPr/>
        </p:nvSpPr>
        <p:spPr>
          <a:xfrm>
            <a:off x="334732" y="2519130"/>
            <a:ext cx="109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1.MySql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6F415-499E-42CC-9D49-271628255346}"/>
              </a:ext>
            </a:extLst>
          </p:cNvPr>
          <p:cNvSpPr txBox="1"/>
          <p:nvPr/>
        </p:nvSpPr>
        <p:spPr>
          <a:xfrm>
            <a:off x="2889912" y="2404980"/>
            <a:ext cx="1098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705853-B6CB-4918-A23F-419F9F5B59BD}"/>
              </a:ext>
            </a:extLst>
          </p:cNvPr>
          <p:cNvSpPr txBox="1"/>
          <p:nvPr/>
        </p:nvSpPr>
        <p:spPr>
          <a:xfrm>
            <a:off x="6595730" y="527642"/>
            <a:ext cx="109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8F8E8-5F69-4C67-BBB2-39A78E4CDB20}"/>
              </a:ext>
            </a:extLst>
          </p:cNvPr>
          <p:cNvSpPr txBox="1"/>
          <p:nvPr/>
        </p:nvSpPr>
        <p:spPr>
          <a:xfrm>
            <a:off x="315425" y="2782689"/>
            <a:ext cx="2325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4.Configuration of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E1424-EB9A-480F-AAB2-4FF5F7477ECA}"/>
              </a:ext>
            </a:extLst>
          </p:cNvPr>
          <p:cNvSpPr txBox="1"/>
          <p:nvPr/>
        </p:nvSpPr>
        <p:spPr>
          <a:xfrm>
            <a:off x="6225605" y="2709398"/>
            <a:ext cx="2712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5.Application War 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9B13BB-E78C-433A-BE91-845138F65C70}"/>
              </a:ext>
            </a:extLst>
          </p:cNvPr>
          <p:cNvSpPr txBox="1"/>
          <p:nvPr/>
        </p:nvSpPr>
        <p:spPr>
          <a:xfrm>
            <a:off x="2548634" y="4299008"/>
            <a:ext cx="109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</a:t>
            </a:r>
            <a:r>
              <a:rPr lang="en-IN" sz="1200" dirty="0" err="1"/>
              <a:t>Httpd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A7535-5165-4E00-A9A2-29580FA8C347}"/>
              </a:ext>
            </a:extLst>
          </p:cNvPr>
          <p:cNvSpPr txBox="1"/>
          <p:nvPr/>
        </p:nvSpPr>
        <p:spPr>
          <a:xfrm>
            <a:off x="6225605" y="2440759"/>
            <a:ext cx="204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2. Apache Tomcat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31ED87-5B83-4009-B338-E2136D61FCDA}"/>
              </a:ext>
            </a:extLst>
          </p:cNvPr>
          <p:cNvCxnSpPr>
            <a:cxnSpLocks/>
          </p:cNvCxnSpPr>
          <p:nvPr/>
        </p:nvCxnSpPr>
        <p:spPr>
          <a:xfrm flipH="1">
            <a:off x="3665619" y="1809298"/>
            <a:ext cx="2712362" cy="121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BD688A-1102-4613-B8BD-DECEDACE2F97}"/>
              </a:ext>
            </a:extLst>
          </p:cNvPr>
          <p:cNvSpPr txBox="1"/>
          <p:nvPr/>
        </p:nvSpPr>
        <p:spPr>
          <a:xfrm>
            <a:off x="4401411" y="2354600"/>
            <a:ext cx="697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IP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7B1FD-57DA-4CF1-B145-CA9C89BF9A53}"/>
              </a:ext>
            </a:extLst>
          </p:cNvPr>
          <p:cNvCxnSpPr/>
          <p:nvPr/>
        </p:nvCxnSpPr>
        <p:spPr>
          <a:xfrm flipH="1">
            <a:off x="1580707" y="1114638"/>
            <a:ext cx="4710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B4850F-1B07-4713-8DBA-9B1054431473}"/>
              </a:ext>
            </a:extLst>
          </p:cNvPr>
          <p:cNvSpPr txBox="1"/>
          <p:nvPr/>
        </p:nvSpPr>
        <p:spPr>
          <a:xfrm>
            <a:off x="3097982" y="797984"/>
            <a:ext cx="123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/>
              <a:t>Nodename</a:t>
            </a:r>
            <a:endParaRPr lang="en-IN" sz="12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B3C8B-5AE4-4C91-814C-0188C32CE50E}"/>
              </a:ext>
            </a:extLst>
          </p:cNvPr>
          <p:cNvCxnSpPr>
            <a:cxnSpLocks/>
          </p:cNvCxnSpPr>
          <p:nvPr/>
        </p:nvCxnSpPr>
        <p:spPr>
          <a:xfrm flipV="1">
            <a:off x="1612446" y="1664010"/>
            <a:ext cx="4765535" cy="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D19FA8-F376-496F-B7B3-C71EC02BD5D7}"/>
              </a:ext>
            </a:extLst>
          </p:cNvPr>
          <p:cNvSpPr txBox="1"/>
          <p:nvPr/>
        </p:nvSpPr>
        <p:spPr>
          <a:xfrm>
            <a:off x="3128006" y="1405129"/>
            <a:ext cx="189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IP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895D04-EA74-4B14-8CE3-179C00C45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53" y="3651573"/>
            <a:ext cx="5149775" cy="231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1F96EC-0813-4F91-8EB5-F9A1CBC92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55" y="3941898"/>
            <a:ext cx="5149782" cy="1939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1D66B3-70E8-405A-BD0F-428D4C7B9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79" y="4173079"/>
            <a:ext cx="5174813" cy="1314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AC050B-1F4F-4791-8E08-1651E476F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92" y="4604853"/>
            <a:ext cx="5156041" cy="1314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5BEDC-B20F-4EFB-8868-FC1A624C8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87" y="4810772"/>
            <a:ext cx="5162290" cy="2315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B362E1-C095-4C95-9454-26E082454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01" y="4356180"/>
            <a:ext cx="5161713" cy="2096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F8360B-8714-49B2-9839-921E2F3B966E}"/>
              </a:ext>
            </a:extLst>
          </p:cNvPr>
          <p:cNvCxnSpPr/>
          <p:nvPr/>
        </p:nvCxnSpPr>
        <p:spPr>
          <a:xfrm>
            <a:off x="7261412" y="1183332"/>
            <a:ext cx="433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224143-DABC-476F-87BF-C77BB31C2A67}"/>
              </a:ext>
            </a:extLst>
          </p:cNvPr>
          <p:cNvCxnSpPr/>
          <p:nvPr/>
        </p:nvCxnSpPr>
        <p:spPr>
          <a:xfrm>
            <a:off x="7694428" y="1203503"/>
            <a:ext cx="0" cy="31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7B191F-8FD0-4FA8-852C-977F6AFEBD5E}"/>
              </a:ext>
            </a:extLst>
          </p:cNvPr>
          <p:cNvCxnSpPr/>
          <p:nvPr/>
        </p:nvCxnSpPr>
        <p:spPr>
          <a:xfrm flipH="1">
            <a:off x="7261412" y="1532956"/>
            <a:ext cx="433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698182-FCE8-4A09-A89F-C2F8F0D47B6D}"/>
              </a:ext>
            </a:extLst>
          </p:cNvPr>
          <p:cNvSpPr txBox="1"/>
          <p:nvPr/>
        </p:nvSpPr>
        <p:spPr>
          <a:xfrm>
            <a:off x="7750327" y="1203503"/>
            <a:ext cx="904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/>
              <a:t>Nodename</a:t>
            </a:r>
            <a:endParaRPr lang="en-IN" sz="1200" b="1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FB28960-10F4-4E3E-81B0-9B3EF244914E}"/>
              </a:ext>
            </a:extLst>
          </p:cNvPr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Decoding Application Dependencies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31" grpId="0"/>
      <p:bldP spid="34" grpId="0"/>
      <p:bldP spid="3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700E7-8C0A-49EF-AD9C-CAD42AA2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8926"/>
            <a:ext cx="624840" cy="1303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65E844-F579-4113-AB79-6EB0A08359FB}"/>
              </a:ext>
            </a:extLst>
          </p:cNvPr>
          <p:cNvCxnSpPr>
            <a:cxnSpLocks/>
          </p:cNvCxnSpPr>
          <p:nvPr/>
        </p:nvCxnSpPr>
        <p:spPr>
          <a:xfrm>
            <a:off x="1487460" y="1200264"/>
            <a:ext cx="0" cy="29010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1A1818-277C-4308-B76E-36444E5BF918}"/>
              </a:ext>
            </a:extLst>
          </p:cNvPr>
          <p:cNvCxnSpPr>
            <a:cxnSpLocks/>
          </p:cNvCxnSpPr>
          <p:nvPr/>
        </p:nvCxnSpPr>
        <p:spPr>
          <a:xfrm>
            <a:off x="1487460" y="1200264"/>
            <a:ext cx="536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18DE5A-7183-4C8C-B3F2-1BFC4C644CE7}"/>
              </a:ext>
            </a:extLst>
          </p:cNvPr>
          <p:cNvCxnSpPr>
            <a:cxnSpLocks/>
          </p:cNvCxnSpPr>
          <p:nvPr/>
        </p:nvCxnSpPr>
        <p:spPr>
          <a:xfrm>
            <a:off x="1499342" y="2600436"/>
            <a:ext cx="5631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6399A1-0338-4F12-8F2C-1C430590D680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475579" y="4095608"/>
            <a:ext cx="5548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EAD9FF3-C5A0-46E9-B8B3-40F1ABB01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02" y="789271"/>
            <a:ext cx="2715686" cy="81148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543934-6240-403C-895C-20F71F724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98" y="2225999"/>
            <a:ext cx="3092823" cy="674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B946110-4037-440A-86DB-43257E0D2732}"/>
              </a:ext>
            </a:extLst>
          </p:cNvPr>
          <p:cNvSpPr/>
          <p:nvPr/>
        </p:nvSpPr>
        <p:spPr>
          <a:xfrm>
            <a:off x="2050659" y="951722"/>
            <a:ext cx="1156483" cy="483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DC70D0-BBFA-4668-9B22-38C6AC716554}"/>
              </a:ext>
            </a:extLst>
          </p:cNvPr>
          <p:cNvSpPr txBox="1"/>
          <p:nvPr/>
        </p:nvSpPr>
        <p:spPr>
          <a:xfrm>
            <a:off x="2023782" y="945510"/>
            <a:ext cx="118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Declare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472007-054B-4884-80C3-CEE660D8A0D3}"/>
              </a:ext>
            </a:extLst>
          </p:cNvPr>
          <p:cNvSpPr/>
          <p:nvPr/>
        </p:nvSpPr>
        <p:spPr>
          <a:xfrm>
            <a:off x="2050658" y="2304297"/>
            <a:ext cx="1317812" cy="5195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7EF1A1-632A-43E0-A425-CF992564792E}"/>
              </a:ext>
            </a:extLst>
          </p:cNvPr>
          <p:cNvSpPr txBox="1"/>
          <p:nvPr/>
        </p:nvSpPr>
        <p:spPr>
          <a:xfrm>
            <a:off x="2030472" y="2326602"/>
            <a:ext cx="131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Declare App Dependencies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A9120D-745C-41EC-8BFE-129D1AE56653}"/>
              </a:ext>
            </a:extLst>
          </p:cNvPr>
          <p:cNvSpPr/>
          <p:nvPr/>
        </p:nvSpPr>
        <p:spPr>
          <a:xfrm>
            <a:off x="2030472" y="3803222"/>
            <a:ext cx="1317812" cy="5195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B2472D-1CC3-4520-A855-07656D3928F2}"/>
              </a:ext>
            </a:extLst>
          </p:cNvPr>
          <p:cNvSpPr txBox="1"/>
          <p:nvPr/>
        </p:nvSpPr>
        <p:spPr>
          <a:xfrm>
            <a:off x="2030472" y="3833998"/>
            <a:ext cx="131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Automation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Code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14FE32-EC38-4695-B12C-27AB10DF77C4}"/>
              </a:ext>
            </a:extLst>
          </p:cNvPr>
          <p:cNvCxnSpPr>
            <a:cxnSpLocks/>
            <a:stCxn id="64" idx="3"/>
            <a:endCxn id="74" idx="1"/>
          </p:cNvCxnSpPr>
          <p:nvPr/>
        </p:nvCxnSpPr>
        <p:spPr>
          <a:xfrm>
            <a:off x="3348284" y="4095608"/>
            <a:ext cx="531130" cy="3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BBE76C3A-D174-4C29-8D78-8F7B803C37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14" y="3645014"/>
            <a:ext cx="880846" cy="9079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045FAEC-FA85-48D2-A926-647122BD7B06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005840" y="2600436"/>
            <a:ext cx="4935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4F7FD943-B04B-4787-9378-35515801AD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59" y="1958976"/>
            <a:ext cx="1270768" cy="11887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3E3E03-4752-407D-89D7-1044A8D7C7E5}"/>
              </a:ext>
            </a:extLst>
          </p:cNvPr>
          <p:cNvCxnSpPr>
            <a:stCxn id="26" idx="3"/>
            <a:endCxn id="99" idx="1"/>
          </p:cNvCxnSpPr>
          <p:nvPr/>
        </p:nvCxnSpPr>
        <p:spPr>
          <a:xfrm flipV="1">
            <a:off x="6985721" y="2553368"/>
            <a:ext cx="636438" cy="9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4332DDC-FF1B-4AE4-AB6C-A8E96F501F9B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207142" y="1193550"/>
            <a:ext cx="658860" cy="1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B30168F-F594-4E5D-B371-393449C49F56}"/>
              </a:ext>
            </a:extLst>
          </p:cNvPr>
          <p:cNvSpPr txBox="1"/>
          <p:nvPr/>
        </p:nvSpPr>
        <p:spPr>
          <a:xfrm>
            <a:off x="4921598" y="2939931"/>
            <a:ext cx="1328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CSV file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74AE6D9-4C47-4F51-980D-C5964EFC15CF}"/>
              </a:ext>
            </a:extLst>
          </p:cNvPr>
          <p:cNvSpPr txBox="1"/>
          <p:nvPr/>
        </p:nvSpPr>
        <p:spPr>
          <a:xfrm>
            <a:off x="7464272" y="3203499"/>
            <a:ext cx="158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Converted to JSON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E90CE64-969B-41EF-88C6-F82251FC3179}"/>
              </a:ext>
            </a:extLst>
          </p:cNvPr>
          <p:cNvCxnSpPr>
            <a:stCxn id="34" idx="3"/>
            <a:endCxn id="26" idx="1"/>
          </p:cNvCxnSpPr>
          <p:nvPr/>
        </p:nvCxnSpPr>
        <p:spPr>
          <a:xfrm flipV="1">
            <a:off x="3368470" y="2563067"/>
            <a:ext cx="524428" cy="1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E667982-C3B5-4305-A0F9-6ADF2EC9EAD5}"/>
              </a:ext>
            </a:extLst>
          </p:cNvPr>
          <p:cNvSpPr txBox="1"/>
          <p:nvPr/>
        </p:nvSpPr>
        <p:spPr>
          <a:xfrm>
            <a:off x="4476584" y="1631532"/>
            <a:ext cx="1328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Blueprint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A7D086-1D81-4DF8-87CC-901DD096AB17}"/>
              </a:ext>
            </a:extLst>
          </p:cNvPr>
          <p:cNvSpPr txBox="1"/>
          <p:nvPr/>
        </p:nvSpPr>
        <p:spPr>
          <a:xfrm>
            <a:off x="3655467" y="4583740"/>
            <a:ext cx="132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2">
                    <a:lumMod val="50000"/>
                  </a:schemeClr>
                </a:solidFill>
              </a:rPr>
              <a:t>Configuration Management Tool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32D663-B421-40E1-9B11-FC33AA341239}"/>
              </a:ext>
            </a:extLst>
          </p:cNvPr>
          <p:cNvSpPr txBox="1"/>
          <p:nvPr/>
        </p:nvSpPr>
        <p:spPr>
          <a:xfrm>
            <a:off x="29050" y="3300701"/>
            <a:ext cx="132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2">
                    <a:lumMod val="50000"/>
                  </a:schemeClr>
                </a:solidFill>
              </a:rPr>
              <a:t>ICDS Admin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id="{B280DE43-8C45-407A-9EDE-6699EFC819D9}"/>
              </a:ext>
            </a:extLst>
          </p:cNvPr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What Developer will do?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4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 animBg="1"/>
      <p:bldP spid="35" grpId="0"/>
      <p:bldP spid="63" grpId="0" animBg="1"/>
      <p:bldP spid="64" grpId="0"/>
      <p:bldP spid="128" grpId="0"/>
      <p:bldP spid="129" grpId="0"/>
      <p:bldP spid="132" grpId="0"/>
      <p:bldP spid="133" grpId="0"/>
      <p:bldP spid="1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D2235-1501-4E54-8172-9B4E620B2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95" y="799509"/>
            <a:ext cx="559829" cy="11674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6B3B0-E3FC-466F-A62D-1D2A3284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89" y="906570"/>
            <a:ext cx="1885447" cy="939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B138C-7D8B-4DE0-9920-A21B4502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38" y="837787"/>
            <a:ext cx="2194277" cy="1092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90F6A-4AE1-45CC-9D37-9E1BC5DFB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76" y="2479493"/>
            <a:ext cx="3291401" cy="1212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DE32BD-66D3-4B87-9B37-7DA3E97B1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69" y="2430819"/>
            <a:ext cx="3645641" cy="821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5A6A24-7174-43AE-962F-A14B2192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52" y="3737381"/>
            <a:ext cx="2496275" cy="1156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6E5B8B-82C2-4FE7-BE40-8393B0E279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139824" y="1376541"/>
            <a:ext cx="895565" cy="6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11518C-3B1D-4EDE-8A76-07B1E05FDE6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20836" y="1376541"/>
            <a:ext cx="1612402" cy="7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9A9EBA-F62F-4ED3-A735-770C1A89DE3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630377" y="1929833"/>
            <a:ext cx="0" cy="549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897D71-0207-4E3C-ABBB-8818F510DF63}"/>
              </a:ext>
            </a:extLst>
          </p:cNvPr>
          <p:cNvSpPr txBox="1"/>
          <p:nvPr/>
        </p:nvSpPr>
        <p:spPr>
          <a:xfrm>
            <a:off x="4456135" y="2102761"/>
            <a:ext cx="4348484" cy="300829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01992E-BDF6-4A7F-A506-ACDFE2292FBE}"/>
              </a:ext>
            </a:extLst>
          </p:cNvPr>
          <p:cNvCxnSpPr>
            <a:cxnSpLocks/>
          </p:cNvCxnSpPr>
          <p:nvPr/>
        </p:nvCxnSpPr>
        <p:spPr>
          <a:xfrm>
            <a:off x="6946605" y="3737381"/>
            <a:ext cx="0" cy="3910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30D775-C031-4514-B399-4808280410AD}"/>
              </a:ext>
            </a:extLst>
          </p:cNvPr>
          <p:cNvCxnSpPr>
            <a:cxnSpLocks/>
          </p:cNvCxnSpPr>
          <p:nvPr/>
        </p:nvCxnSpPr>
        <p:spPr>
          <a:xfrm flipV="1">
            <a:off x="6492949" y="3699357"/>
            <a:ext cx="0" cy="4290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49BAD-8637-428F-9D09-EA6549E81A3A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858210" y="2841800"/>
            <a:ext cx="1126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C6A1C0-CCB6-4620-884F-0F47DA7BDE51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2035390" y="3252781"/>
            <a:ext cx="0" cy="484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3EB6295-0885-42C7-99B9-E54AFC1AECCC}"/>
              </a:ext>
            </a:extLst>
          </p:cNvPr>
          <p:cNvSpPr txBox="1"/>
          <p:nvPr/>
        </p:nvSpPr>
        <p:spPr>
          <a:xfrm>
            <a:off x="2222714" y="644415"/>
            <a:ext cx="13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Request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6A0381-D5B3-4AA8-B74C-6A6C1AEFA21F}"/>
              </a:ext>
            </a:extLst>
          </p:cNvPr>
          <p:cNvSpPr txBox="1"/>
          <p:nvPr/>
        </p:nvSpPr>
        <p:spPr>
          <a:xfrm>
            <a:off x="6045541" y="549631"/>
            <a:ext cx="13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Deployment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701BDD-78D8-4C9A-9524-E2404789C28C}"/>
              </a:ext>
            </a:extLst>
          </p:cNvPr>
          <p:cNvSpPr txBox="1"/>
          <p:nvPr/>
        </p:nvSpPr>
        <p:spPr>
          <a:xfrm>
            <a:off x="7360119" y="2130358"/>
            <a:ext cx="13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Engine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204A8D-FB11-44B2-B129-03092960380F}"/>
              </a:ext>
            </a:extLst>
          </p:cNvPr>
          <p:cNvSpPr txBox="1"/>
          <p:nvPr/>
        </p:nvSpPr>
        <p:spPr>
          <a:xfrm>
            <a:off x="2100569" y="3311722"/>
            <a:ext cx="13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App run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0CCF00-A582-48E2-BC4F-570E68874222}"/>
              </a:ext>
            </a:extLst>
          </p:cNvPr>
          <p:cNvSpPr txBox="1"/>
          <p:nvPr/>
        </p:nvSpPr>
        <p:spPr>
          <a:xfrm>
            <a:off x="1456749" y="2064101"/>
            <a:ext cx="13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Deployed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F9269D-413A-4F8E-B14C-5C81DA542244}"/>
              </a:ext>
            </a:extLst>
          </p:cNvPr>
          <p:cNvSpPr txBox="1"/>
          <p:nvPr/>
        </p:nvSpPr>
        <p:spPr>
          <a:xfrm>
            <a:off x="7171453" y="4329094"/>
            <a:ext cx="138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50000"/>
                  </a:schemeClr>
                </a:solidFill>
              </a:rPr>
              <a:t>App Description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B18A381-789B-4E28-8A22-716ED4602735}"/>
              </a:ext>
            </a:extLst>
          </p:cNvPr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Framework to deploy Multi-Tier Application Patterns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4234764-63C8-47D5-8B64-44E63A5AC0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4135878"/>
            <a:ext cx="937247" cy="8767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454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E4549-0917-4267-8418-3EC52049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5" y="1451053"/>
            <a:ext cx="3346056" cy="17923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9059B-12F7-4E82-975D-4BB3E82EE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57" y="242546"/>
            <a:ext cx="880846" cy="907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0D839-ACFF-4179-AD2D-73F29387E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9" y="2049082"/>
            <a:ext cx="1357645" cy="600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1916-C339-49D9-A61B-E770C1AC5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8" y="2049082"/>
            <a:ext cx="1550222" cy="5824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0EB0B-361C-4E3D-99F8-097852D2BE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95" y="3717677"/>
            <a:ext cx="1270768" cy="11887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37DD82-35A4-4161-8015-4410BC6C9CD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72704" y="2340318"/>
            <a:ext cx="492874" cy="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D52FB-52FC-4DE1-9811-88C1957A002B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3815800" y="2340318"/>
            <a:ext cx="370905" cy="6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4C50B9-8E5E-4C85-8A21-6F12273D5BF0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5859733" y="3243434"/>
            <a:ext cx="13446" cy="4742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2D45F76-E668-4C37-A150-73E70AE8F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82" y="3975000"/>
            <a:ext cx="3092823" cy="6741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F9422B-226F-455A-8984-024AA604DDAE}"/>
              </a:ext>
            </a:extLst>
          </p:cNvPr>
          <p:cNvCxnSpPr>
            <a:stCxn id="24" idx="3"/>
            <a:endCxn id="10" idx="1"/>
          </p:cNvCxnSpPr>
          <p:nvPr/>
        </p:nvCxnSpPr>
        <p:spPr>
          <a:xfrm>
            <a:off x="4186705" y="4312068"/>
            <a:ext cx="10510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69B7A1-6386-41FD-B0B0-3FB55FAD8992}"/>
              </a:ext>
            </a:extLst>
          </p:cNvPr>
          <p:cNvSpPr txBox="1"/>
          <p:nvPr/>
        </p:nvSpPr>
        <p:spPr>
          <a:xfrm>
            <a:off x="5318312" y="1079759"/>
            <a:ext cx="147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Workflow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01C9BF-B489-44CD-B6BE-4C1C2DF2A2E3}"/>
              </a:ext>
            </a:extLst>
          </p:cNvPr>
          <p:cNvSpPr txBox="1"/>
          <p:nvPr/>
        </p:nvSpPr>
        <p:spPr>
          <a:xfrm>
            <a:off x="1996971" y="4685502"/>
            <a:ext cx="14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2">
                    <a:lumMod val="50000"/>
                  </a:schemeClr>
                </a:solidFill>
              </a:rPr>
              <a:t>App declaration</a:t>
            </a:r>
            <a:endParaRPr lang="en-IN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322957-DE25-481B-9143-305795B802EA}"/>
              </a:ext>
            </a:extLst>
          </p:cNvPr>
          <p:cNvSpPr txBox="1"/>
          <p:nvPr/>
        </p:nvSpPr>
        <p:spPr>
          <a:xfrm>
            <a:off x="5318311" y="4906460"/>
            <a:ext cx="14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2">
                    <a:lumMod val="50000"/>
                  </a:schemeClr>
                </a:solidFill>
              </a:rPr>
              <a:t>Input JSON file</a:t>
            </a:r>
            <a:endParaRPr lang="en-IN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5C821E4-B82E-48AA-9DE1-BE022E2842B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7361897" y="1321360"/>
            <a:ext cx="1196749" cy="85501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93793636-EEA4-4BB7-897F-C10C055C9275}"/>
              </a:ext>
            </a:extLst>
          </p:cNvPr>
          <p:cNvSpPr txBox="1">
            <a:spLocks/>
          </p:cNvSpPr>
          <p:nvPr/>
        </p:nvSpPr>
        <p:spPr>
          <a:xfrm>
            <a:off x="257714" y="115258"/>
            <a:ext cx="7886700" cy="400110"/>
          </a:xfrm>
          <a:prstGeom prst="rect">
            <a:avLst/>
          </a:prstGeom>
        </p:spPr>
        <p:txBody>
          <a:bodyPr/>
          <a:lstStyle>
            <a:lvl1pPr>
              <a:defRPr b="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Understanding the Engine</a:t>
            </a:r>
            <a:endParaRPr lang="en-US" sz="36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1AFEF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50052</TotalTime>
  <Words>459</Words>
  <Application>Microsoft Office PowerPoint</Application>
  <PresentationFormat>On-screen Show (16:9)</PresentationFormat>
  <Paragraphs>137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Gothic</vt:lpstr>
      <vt:lpstr>MS PGothic</vt:lpstr>
      <vt:lpstr>Arial</vt:lpstr>
      <vt:lpstr>Calibri</vt:lpstr>
      <vt:lpstr>Calibri Light</vt:lpstr>
      <vt:lpstr>Mangal</vt:lpstr>
      <vt:lpstr>Times New Roman</vt:lpstr>
      <vt:lpstr>WenQuanYi Zen Hei Sharp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Bhatt</dc:creator>
  <cp:lastModifiedBy>Yaul Pooja Dilip</cp:lastModifiedBy>
  <cp:revision>4331</cp:revision>
  <cp:lastPrinted>2016-04-20T22:25:26Z</cp:lastPrinted>
  <dcterms:created xsi:type="dcterms:W3CDTF">2016-02-15T15:46:35Z</dcterms:created>
  <dcterms:modified xsi:type="dcterms:W3CDTF">2018-07-12T11:36:04Z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2016-02-15T00:00:00Z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2016-02-15T00:00:00Z</vt:filetime>
  </property>
</Properties>
</file>